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7" r:id="rId3"/>
    <p:sldId id="285" r:id="rId4"/>
    <p:sldId id="336" r:id="rId5"/>
    <p:sldId id="311" r:id="rId6"/>
    <p:sldId id="320" r:id="rId7"/>
    <p:sldId id="330" r:id="rId8"/>
    <p:sldId id="312" r:id="rId9"/>
    <p:sldId id="332" r:id="rId10"/>
    <p:sldId id="313" r:id="rId11"/>
    <p:sldId id="319" r:id="rId12"/>
    <p:sldId id="314" r:id="rId13"/>
    <p:sldId id="315" r:id="rId14"/>
    <p:sldId id="316" r:id="rId15"/>
    <p:sldId id="322" r:id="rId16"/>
    <p:sldId id="321" r:id="rId17"/>
    <p:sldId id="323" r:id="rId18"/>
    <p:sldId id="310" r:id="rId19"/>
    <p:sldId id="309" r:id="rId20"/>
    <p:sldId id="326" r:id="rId21"/>
    <p:sldId id="327" r:id="rId22"/>
    <p:sldId id="329" r:id="rId23"/>
    <p:sldId id="328" r:id="rId24"/>
    <p:sldId id="304" r:id="rId25"/>
    <p:sldId id="337" r:id="rId26"/>
    <p:sldId id="338" r:id="rId27"/>
    <p:sldId id="306" r:id="rId28"/>
    <p:sldId id="305" r:id="rId29"/>
    <p:sldId id="333" r:id="rId30"/>
    <p:sldId id="334" r:id="rId31"/>
    <p:sldId id="335" r:id="rId32"/>
    <p:sldId id="307" r:id="rId33"/>
    <p:sldId id="308" r:id="rId34"/>
    <p:sldId id="290" r:id="rId35"/>
    <p:sldId id="298" r:id="rId36"/>
    <p:sldId id="300" r:id="rId37"/>
    <p:sldId id="301" r:id="rId38"/>
    <p:sldId id="325" r:id="rId39"/>
    <p:sldId id="291" r:id="rId40"/>
    <p:sldId id="302" r:id="rId41"/>
    <p:sldId id="331" r:id="rId42"/>
    <p:sldId id="293" r:id="rId43"/>
    <p:sldId id="294" r:id="rId44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61EB92-90DE-4BF2-B683-4D26BD730128}" type="datetimeFigureOut">
              <a:rPr lang="hu-HU"/>
              <a:pPr/>
              <a:t>2019.10.16.</a:t>
            </a:fld>
            <a:endParaRPr lang="hu-H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DFC5BD-36DC-4F00-BA99-7B98820D57B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981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2799-C8A4-4EE5-B1F0-7EDF2137DD2B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9990-9A24-4321-B2C6-911FDD7AFE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F35A-14FD-4DC1-BBF7-C1AAEFE4C6B6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EF5D-C812-481B-A0B0-D299C4CE87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889D7-0B45-427B-884B-0B0FA1DE5751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2D5A-3779-47FC-9FB9-92ABC127F6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19C6-FC5B-4D9B-88A0-F8CFBBE07F69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A5B8-1359-4AB3-8796-52F4066DCB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F2C3-490F-4E4A-BA46-B5362F24579C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BB0C-7AD0-4B3E-854C-56E9F7AB21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4D3E-DDB5-4C69-93E7-65A2A4725050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FC38-72F3-487D-A58A-8FB57C8570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8F2D-0714-42BF-BE4C-8808AEDB0B10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F707-5C8A-4105-8074-E7C5FE70A9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9223-A4E5-4EE8-8EDE-E699B08AC7B4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CA4E-04F3-4C7D-88A2-D6A8B17F17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D365-1202-4E9B-82D0-FA05551B6F27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9F02-1768-40CB-A7DF-E7244EFA57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E814-1AC5-4B96-86B7-175A98C04A26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B24D-48B4-4BF8-A608-BB77BD755E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C3E3-5FD6-4AC9-A3A5-31E23F40B60D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0818-C93D-488E-B93D-E763814D02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8FF5D-B53F-4749-9FB3-765C37AB29F8}" type="datetimeFigureOut">
              <a:rPr lang="hu-HU"/>
              <a:pPr>
                <a:defRPr/>
              </a:pPr>
              <a:t>2019.10.16.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1B117C-A268-4CDE-B6F7-46077B24B5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g.444.hu/sites/25/germany-toke-piketty-sarkadi2-03.p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mg.444.hu/sites/25/germany-toke-piketty-sarkadi2_nemet-tokeallomany-1870-2010.pn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ctrTitle" idx="4294967295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pPr eaLnBrk="1" hangingPunct="1"/>
            <a:r>
              <a:rPr lang="hu-HU" sz="3600" dirty="0" smtClean="0"/>
              <a:t>Gazdaságpolitika</a:t>
            </a:r>
            <a:r>
              <a:rPr lang="hu-HU" sz="3600" dirty="0"/>
              <a:t> </a:t>
            </a:r>
            <a:r>
              <a:rPr lang="hu-HU" sz="3600" dirty="0" smtClean="0"/>
              <a:t>10. </a:t>
            </a:r>
            <a:r>
              <a:rPr lang="hu-HU" sz="3600" dirty="0" err="1" smtClean="0"/>
              <a:t>ea</a:t>
            </a:r>
            <a:r>
              <a:rPr lang="hu-HU" sz="3600" dirty="0" smtClean="0"/>
              <a:t>.</a:t>
            </a:r>
            <a:br>
              <a:rPr lang="hu-HU" sz="3600" dirty="0" smtClean="0"/>
            </a:br>
            <a:endParaRPr lang="hu-HU" sz="3600" dirty="0" smtClean="0"/>
          </a:p>
        </p:txBody>
      </p:sp>
      <p:sp>
        <p:nvSpPr>
          <p:cNvPr id="14339" name="Alcím 2"/>
          <p:cNvSpPr>
            <a:spLocks noGrp="1"/>
          </p:cNvSpPr>
          <p:nvPr>
            <p:ph type="subTitle" idx="4294967295"/>
          </p:nvPr>
        </p:nvSpPr>
        <p:spPr>
          <a:xfrm>
            <a:off x="1459632" y="2348880"/>
            <a:ext cx="6280720" cy="28083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u-HU" sz="4000" b="1" dirty="0" smtClean="0"/>
              <a:t>A </a:t>
            </a:r>
            <a:r>
              <a:rPr lang="hu-HU" sz="4000" b="1" dirty="0"/>
              <a:t>globalizáció </a:t>
            </a:r>
            <a:r>
              <a:rPr lang="hu-HU" sz="4000" b="1" dirty="0" smtClean="0"/>
              <a:t>kibontakozása</a:t>
            </a:r>
            <a:endParaRPr lang="hu-HU" sz="4000" b="1" dirty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338" indent="0" eaLnBrk="1" hangingPunct="1">
              <a:buNone/>
            </a:pPr>
            <a:r>
              <a:rPr lang="hu-HU" altLang="hu-HU" sz="3600" b="1" dirty="0"/>
              <a:t>1. A demokrácia korlátozása (Arany kényszerzubbony)</a:t>
            </a:r>
          </a:p>
        </p:txBody>
      </p:sp>
      <p:sp>
        <p:nvSpPr>
          <p:cNvPr id="18435" name="Tartalom helye 4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680520"/>
          </a:xfrm>
        </p:spPr>
        <p:txBody>
          <a:bodyPr/>
          <a:lstStyle/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hu-HU" altLang="hu-HU" dirty="0" smtClean="0"/>
              <a:t>A nemzetállam akkor maradhat fent a teljesen </a:t>
            </a:r>
            <a:r>
              <a:rPr lang="hu-HU" altLang="hu-HU" dirty="0" err="1" smtClean="0"/>
              <a:t>globalizált</a:t>
            </a:r>
            <a:r>
              <a:rPr lang="hu-HU" altLang="hu-HU" dirty="0" smtClean="0"/>
              <a:t> világban, ha arra helyezi a hangsúlyt, hogy minél vonzóbbá váljon a nemzetközi befektetők és kereskedők számára. Az összes hazai szabályozást ennek kell alárendelni, és közeledni kell a nemzetközi előírásokhoz.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hu-HU" altLang="hu-HU" dirty="0" smtClean="0"/>
              <a:t>Kis állami beavatkozás, alacsony adók, rugalmas munkapiac, dereguláció, privatizáció, liberalizáció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hu-HU" altLang="hu-HU" dirty="0" smtClean="0"/>
              <a:t>A játékszabályokat a globális gazdasági igények diktálják</a:t>
            </a:r>
          </a:p>
        </p:txBody>
      </p:sp>
    </p:spTree>
    <p:extLst>
      <p:ext uri="{BB962C8B-B14F-4D97-AF65-F5344CB8AC3E}">
        <p14:creationId xmlns:p14="http://schemas.microsoft.com/office/powerpoint/2010/main" val="20863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2. A globalizáció </a:t>
            </a:r>
            <a:r>
              <a:rPr lang="hu-HU" b="1" dirty="0" smtClean="0"/>
              <a:t>korlátozása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343" lvl="2" indent="-214313" algn="just" eaLnBrk="1" fontAlgn="auto" hangingPunct="1">
              <a:spcAft>
                <a:spcPts val="0"/>
              </a:spcAft>
              <a:defRPr/>
            </a:pPr>
            <a:r>
              <a:rPr lang="hu-HU" sz="3200" dirty="0" smtClean="0"/>
              <a:t>Ilyen volt a </a:t>
            </a:r>
            <a:r>
              <a:rPr lang="hu-HU" sz="3200" dirty="0" err="1" smtClean="0"/>
              <a:t>BW-i</a:t>
            </a:r>
            <a:r>
              <a:rPr lang="hu-HU" sz="3200" dirty="0" smtClean="0"/>
              <a:t> </a:t>
            </a:r>
            <a:r>
              <a:rPr lang="hu-HU" sz="3200" dirty="0"/>
              <a:t>rendszer </a:t>
            </a:r>
          </a:p>
          <a:p>
            <a:pPr marL="454343" lvl="2" indent="-214313" algn="just" eaLnBrk="1" fontAlgn="auto" hangingPunct="1">
              <a:spcAft>
                <a:spcPts val="0"/>
              </a:spcAft>
              <a:defRPr/>
            </a:pPr>
            <a:r>
              <a:rPr lang="hu-HU" sz="3200" dirty="0"/>
              <a:t>Az országok a saját szabályaik szerint működhetnek, de bizonyos kereskedelmi akadályokat fel kell számolniuk, partnereiket pedig egyenlően kell kezelniük.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991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" indent="0" eaLnBrk="1" fontAlgn="auto" hangingPunct="1">
              <a:spcAft>
                <a:spcPts val="0"/>
              </a:spcAft>
              <a:buNone/>
              <a:defRPr/>
            </a:pPr>
            <a:r>
              <a:rPr lang="hu-HU" sz="3600" b="1" dirty="0"/>
              <a:t>3. Globális demokrácia – a nemzetállam kiürülése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556792"/>
            <a:ext cx="8508207" cy="4004618"/>
          </a:xfrm>
        </p:spPr>
        <p:txBody>
          <a:bodyPr rtlCol="0">
            <a:normAutofit/>
          </a:bodyPr>
          <a:lstStyle/>
          <a:p>
            <a:pPr marL="617220" lvl="1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smtClean="0"/>
              <a:t>Globális kormányzás, </a:t>
            </a:r>
            <a:r>
              <a:rPr lang="hu-HU" dirty="0" smtClean="0"/>
              <a:t>globális intézmények: szabályozások (</a:t>
            </a:r>
            <a:r>
              <a:rPr lang="hu-HU" dirty="0" err="1" smtClean="0"/>
              <a:t>TNC-k</a:t>
            </a:r>
            <a:r>
              <a:rPr lang="hu-HU" dirty="0" smtClean="0"/>
              <a:t>), döntéshozatal, igazságszolgáltatás nemzetek feletti szinten</a:t>
            </a:r>
          </a:p>
          <a:p>
            <a:pPr marL="617220" lvl="1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 smtClean="0"/>
              <a:t>A politika globális szintű szerveződése, globális föderalizmus – az amerikai modell világszintű kiterjesztése</a:t>
            </a:r>
          </a:p>
          <a:p>
            <a:pPr marL="617220" lvl="1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 err="1" smtClean="0"/>
              <a:t>Rodrik</a:t>
            </a:r>
            <a:r>
              <a:rPr lang="hu-HU" dirty="0" smtClean="0"/>
              <a:t>: túl nagy különbségek a nemzetek között, túlzott sokszínűség, változatosság</a:t>
            </a:r>
          </a:p>
        </p:txBody>
      </p:sp>
    </p:spTree>
    <p:extLst>
      <p:ext uri="{BB962C8B-B14F-4D97-AF65-F5344CB8AC3E}">
        <p14:creationId xmlns:p14="http://schemas.microsoft.com/office/powerpoint/2010/main" val="1117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Globális kormányzás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Nemzetközi pénzügyi szabályozó</a:t>
            </a:r>
            <a:r>
              <a:rPr lang="hu-HU" sz="2800" dirty="0"/>
              <a:t>, </a:t>
            </a:r>
            <a:r>
              <a:rPr lang="hu-HU" sz="2800" dirty="0" smtClean="0"/>
              <a:t>transznacionális </a:t>
            </a:r>
            <a:r>
              <a:rPr lang="hu-HU" sz="2800" dirty="0"/>
              <a:t>szabályozó rendszerek, hálózatok</a:t>
            </a:r>
            <a:endParaRPr lang="hu-HU" sz="2800" dirty="0" smtClean="0"/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Törvényhozók jogainak és feladatainak delegálása globális intézményekbe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Új, globális normák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Világpolgárok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Probléma: elszámolási, számadási kötelezettség egyértelműségének hiánya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7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Globális kormányzás: EU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" indent="0" algn="just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Itt sem megy!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dirty="0" smtClean="0"/>
              <a:t>Gazdasági integráció kiemelkedő – egységes piac, tranzakciós költségek csökkentése, harmonizáció, 4 szabadság, az egész EU-ra kiterjedő szabályozások, előírások, kohéziós politika, Bizottság, Bíróság, euró, közös monetáris politika, ECB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dirty="0" smtClean="0"/>
              <a:t>A politikai integráció sokkal kevésbé fejlett – a demokratikus intézmények működése nem megfelelő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dirty="0" smtClean="0"/>
              <a:t>Tagállamok eltérő álláspontja: kell-e a politikai unió?</a:t>
            </a:r>
          </a:p>
          <a:p>
            <a:pPr marL="205740" algn="just" eaLnBrk="1" fontAlgn="auto" hangingPunct="1">
              <a:spcAft>
                <a:spcPts val="0"/>
              </a:spcAft>
              <a:defRPr/>
            </a:pPr>
            <a:r>
              <a:rPr lang="hu-HU" dirty="0" smtClean="0"/>
              <a:t>„Kísérletező kormányzás”: közös döntés a célokról, nemzeti szintű megvalósítás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34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fő szereplők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A nagy nemzetközi vállalatok (</a:t>
            </a:r>
            <a:r>
              <a:rPr lang="hu-HU" dirty="0" err="1" smtClean="0"/>
              <a:t>TNC-k</a:t>
            </a:r>
            <a:r>
              <a:rPr lang="hu-HU" dirty="0" smtClean="0"/>
              <a:t>)</a:t>
            </a:r>
          </a:p>
          <a:p>
            <a:r>
              <a:rPr lang="hu-HU" dirty="0" smtClean="0"/>
              <a:t>Kinek az érdekeit képviselik?</a:t>
            </a:r>
          </a:p>
          <a:p>
            <a:r>
              <a:rPr lang="hu-HU" dirty="0" smtClean="0"/>
              <a:t>A sajátjukat?</a:t>
            </a:r>
          </a:p>
          <a:p>
            <a:r>
              <a:rPr lang="hu-HU" dirty="0" smtClean="0"/>
              <a:t>A nemzetükét?</a:t>
            </a:r>
          </a:p>
          <a:p>
            <a:r>
              <a:rPr lang="hu-HU" dirty="0" smtClean="0"/>
              <a:t>Az biztos, hogy az intézmények, szabályok nekik kedveznek!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972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 </a:t>
            </a:r>
            <a:r>
              <a:rPr lang="hu-HU" sz="3600" dirty="0" smtClean="0"/>
              <a:t>nagyvállalatok terjeszkedésének feltételei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egész világpiachoz való hozzáférés a szocialista gazdaságok összeomlása révén,</a:t>
            </a:r>
          </a:p>
          <a:p>
            <a:r>
              <a:rPr lang="hu-HU" sz="2800" dirty="0"/>
              <a:t>a harmadik világ és a volt szocialista országok piacainak megnyitása a Világbank és a Valutaalap által rájuk kényszerített szerkezetátalakítási programokon keresztül,</a:t>
            </a:r>
          </a:p>
          <a:p>
            <a:r>
              <a:rPr lang="hu-HU" sz="2800" dirty="0"/>
              <a:t>a hatalmas adósságok visszafizetésének érdekében export orientált gazdaságra átállás, s ehhez külföldi </a:t>
            </a:r>
            <a:r>
              <a:rPr lang="hu-HU" sz="2800" dirty="0" err="1"/>
              <a:t>működőtőke</a:t>
            </a:r>
            <a:r>
              <a:rPr lang="hu-HU" sz="2800" dirty="0"/>
              <a:t> bevonásának igénye</a:t>
            </a:r>
            <a:r>
              <a:rPr lang="hu-HU" sz="2800" dirty="0" smtClean="0"/>
              <a:t>,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6063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hu-HU" sz="800" dirty="0" smtClean="0"/>
              <a:t>.</a:t>
            </a:r>
            <a:endParaRPr lang="hu-HU" sz="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80-es </a:t>
            </a:r>
            <a:r>
              <a:rPr lang="hu-HU" dirty="0"/>
              <a:t>évektől uralkodóvá vált neoliberális gazdaságpolitika szellemében a </a:t>
            </a:r>
            <a:r>
              <a:rPr lang="hu-HU" dirty="0" err="1"/>
              <a:t>szabadkereskedelem</a:t>
            </a:r>
            <a:r>
              <a:rPr lang="hu-HU" dirty="0"/>
              <a:t> útjában álló korlátozó intézkedések (vámok, kereskedelmi kvóták stb.) eltörlése az OECD, GATT és WTO egyezményei keretében,</a:t>
            </a:r>
          </a:p>
          <a:p>
            <a:r>
              <a:rPr lang="hu-HU" dirty="0"/>
              <a:t>a hagyományosan állami tulajdonban lévő területek (áramellátás, vasutak, posta, bank, biztosítás, távközlés) magánkézbe adása,</a:t>
            </a:r>
          </a:p>
          <a:p>
            <a:r>
              <a:rPr lang="hu-HU" dirty="0"/>
              <a:t>a szakszervezetek és az általuk kivívott jóléti állam visszaszorítása a fejlett országokban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681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 smtClean="0"/>
              <a:t>A világ 10 legjelentősebb transznacionális vállalata 2005-ben</a:t>
            </a:r>
            <a:r>
              <a:rPr lang="hu-HU" altLang="hu-HU" sz="4000" dirty="0" smtClean="0"/>
              <a:t> </a:t>
            </a:r>
          </a:p>
        </p:txBody>
      </p:sp>
      <p:pic>
        <p:nvPicPr>
          <p:cNvPr id="8195" name="Picture 4" descr="Image00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09533"/>
            <a:ext cx="8496300" cy="5340350"/>
          </a:xfrm>
        </p:spPr>
      </p:pic>
    </p:spTree>
    <p:extLst>
      <p:ext uri="{BB962C8B-B14F-4D97-AF65-F5344CB8AC3E}">
        <p14:creationId xmlns:p14="http://schemas.microsoft.com/office/powerpoint/2010/main" val="44532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484"/>
            <a:ext cx="7811335" cy="65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OECD: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„a globalizáció fogalmát széleskörűen használják, hogy leírják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 javak, szolgáltatások piacának, a pénzügyi szolgáltatásoknak, a vállalatoknak és iparágaknak, valamint a technológiák és a verseny </a:t>
            </a:r>
            <a:r>
              <a:rPr lang="hu-H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nemzetköziesedését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[…] Három fő erő járult hozzá jelentős mértékben a globalizációs folyamathoz: i)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 tőkeműveletek liberalizációja és a dereguláció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– mindenekelőtt a pénzügyi szolgáltatások terén; </a:t>
            </a: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 piacok további megnyitása a kereskedelem és a beruházások előtt,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ami felerősítette a nemzetközi versenyt; </a:t>
            </a: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iii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az a vezető szerep, amelyet az információs és kommunikációs technológiák (</a:t>
            </a:r>
            <a:r>
              <a:rPr lang="hu-HU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ICTs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 játszanak a gazdaságban.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Mindezen esetekben a piaci erők és a speciális állami politikák is fontos szerepet játszottak. A globalizációt jelentős mértékben </a:t>
            </a: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mikroökonómiai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 folyamatként foghatjuk fel, amelyet a vállalati stratégiák és viselkedés hajtott arra, hogy válaszoljanak ezekre a kérdésekre.” (OECD,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2005)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6845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t vannak a vilÃ¡g legnagyobb vÃ¡llalat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4" y="692696"/>
            <a:ext cx="8703428" cy="48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7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050"/>
            <a:ext cx="9144000" cy="520589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5576" y="1166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világ 50 legnagyobb </a:t>
            </a:r>
            <a:r>
              <a:rPr lang="hu-HU" dirty="0" smtClean="0"/>
              <a:t>vállalata </a:t>
            </a:r>
            <a:r>
              <a:rPr lang="hu-HU" dirty="0"/>
              <a:t>a 2016-ban elért bevételük </a:t>
            </a:r>
            <a:r>
              <a:rPr lang="hu-HU" dirty="0" smtClean="0"/>
              <a:t>alapján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09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622541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809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34038"/>
              </p:ext>
            </p:extLst>
          </p:nvPr>
        </p:nvGraphicFramePr>
        <p:xfrm>
          <a:off x="683570" y="476670"/>
          <a:ext cx="8064895" cy="5959657"/>
        </p:xfrm>
        <a:graphic>
          <a:graphicData uri="http://schemas.openxmlformats.org/drawingml/2006/table">
            <a:tbl>
              <a:tblPr/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402765">
                <a:tc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solidFill>
                            <a:srgbClr val="222222"/>
                          </a:solidFill>
                          <a:effectLst/>
                        </a:rPr>
                        <a:t>Helyezés</a:t>
                      </a:r>
                      <a:endParaRPr lang="hu-HU" sz="14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solidFill>
                            <a:srgbClr val="222222"/>
                          </a:solidFill>
                          <a:effectLst/>
                        </a:rPr>
                        <a:t>Cégnév</a:t>
                      </a:r>
                      <a:endParaRPr lang="hu-HU" sz="14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solidFill>
                            <a:srgbClr val="222222"/>
                          </a:solidFill>
                          <a:effectLst/>
                        </a:rPr>
                        <a:t>Ágazat</a:t>
                      </a:r>
                      <a:endParaRPr lang="hu-HU" sz="14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solidFill>
                            <a:srgbClr val="222222"/>
                          </a:solidFill>
                          <a:effectLst/>
                        </a:rPr>
                        <a:t>Árbevétel (milliárd forint)</a:t>
                      </a:r>
                      <a:endParaRPr lang="hu-HU" sz="14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solidFill>
                            <a:srgbClr val="222222"/>
                          </a:solidFill>
                          <a:effectLst/>
                        </a:rPr>
                        <a:t>Változás (százalék)</a:t>
                      </a:r>
                      <a:endParaRPr lang="hu-HU" sz="14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378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1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Mol Magyar OIaj és Gázipari Nyrt.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energiaipar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4886,6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-10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765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2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Audi Hungaria Motor Kft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autógyártás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2336,6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34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378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GE Infrastructure CEE Holding Kft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vagyonkez. (gépgyártás)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1606,4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5378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MVM Magyar Villamos Művek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vagyonkez. (energiasz.)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1194,8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30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378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5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Mercedes-Benz Manufacturing Hungary Kft.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autógyártás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884,4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42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5378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6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Samsung Electronics Magyar Zrt.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elektronikai ipar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704,6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378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Magyar Telekom Távközlési Nyrt.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távközlés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626,4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-2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3553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8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E.On Hungária Energetikai Zrt.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vagyonkez. (energiasz.)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505,8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-6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378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9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Flextronics International Kft.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elektronikai ipar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504,8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9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765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10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Magyar Suzuki Zrt.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autógyártás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solidFill>
                            <a:srgbClr val="222222"/>
                          </a:solidFill>
                          <a:effectLst/>
                        </a:rPr>
                        <a:t>484,7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46095" marR="46095" marT="23048" marB="2304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5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FDI – hordozói a </a:t>
            </a:r>
            <a:r>
              <a:rPr lang="hu-HU" altLang="hu-HU" dirty="0" err="1" smtClean="0"/>
              <a:t>TNC-k</a:t>
            </a:r>
            <a:endParaRPr lang="hu-HU" altLang="hu-HU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b="1" dirty="0" smtClean="0"/>
              <a:t>A </a:t>
            </a:r>
            <a:r>
              <a:rPr lang="hu-HU" altLang="hu-HU" sz="2400" b="1" dirty="0" err="1" smtClean="0"/>
              <a:t>működőtőke-exportáló</a:t>
            </a:r>
            <a:r>
              <a:rPr lang="hu-HU" altLang="hu-HU" sz="2400" b="1" dirty="0" smtClean="0"/>
              <a:t> (kibocsájtó) országok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400" dirty="0" smtClean="0"/>
              <a:t>	- 90%-a a fejlett ipari országokból származik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 smtClean="0"/>
              <a:t>A </a:t>
            </a:r>
            <a:r>
              <a:rPr lang="hu-HU" altLang="hu-HU" sz="2400" b="1" dirty="0" err="1" smtClean="0"/>
              <a:t>működőtőke-importáló</a:t>
            </a:r>
            <a:r>
              <a:rPr lang="hu-HU" altLang="hu-HU" sz="2400" b="1" dirty="0" smtClean="0"/>
              <a:t> (befogadó) országok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400" dirty="0" smtClean="0"/>
              <a:t>- 70%-a a fejlett ipari országokba érkezik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400" dirty="0" smtClean="0"/>
              <a:t>- 30%-a a fejlődő térségbe irányult (főleg kelet és délkelet-ázsiai országokba)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u-HU" altLang="hu-HU" sz="2400" dirty="0" smtClean="0"/>
              <a:t>fekete-afrikai államok: 4%!!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b="1" dirty="0" smtClean="0"/>
              <a:t>A két kör szinte megegyezik (körülbelül a 3 centrumtérség uralja a piac 80%-át</a:t>
            </a:r>
            <a:r>
              <a:rPr lang="hu-HU" altLang="hu-HU" sz="24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400" dirty="0" smtClean="0"/>
              <a:t>- a legnagyobb ezek közül az USA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400" dirty="0" smtClean="0"/>
              <a:t>- EU: az összes 1/3-ával rendelkezik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2400" dirty="0" smtClean="0"/>
              <a:t>- Japán 8-szor többet exportál, mint importál</a:t>
            </a:r>
          </a:p>
        </p:txBody>
      </p:sp>
    </p:spTree>
    <p:extLst>
      <p:ext uri="{BB962C8B-B14F-4D97-AF65-F5344CB8AC3E}">
        <p14:creationId xmlns:p14="http://schemas.microsoft.com/office/powerpoint/2010/main" val="42606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ermany-toke-piketty-sarkadi2-0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7848872" cy="592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914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ermany-toke-piketty-sarkadi2_nemet-tokeallomany-1870-201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866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94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>
                <a:latin typeface="Arial Black" panose="020B0A04020102020204" pitchFamily="34" charset="0"/>
              </a:rPr>
              <a:t>Tőkeáramlási tendenciák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A kilencvenes években megnőtt a fejlődő országokba irányuló tőke aránya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A befektetés állomány döntő része azonban a fejlett ipari országokba irányult továbbra is 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Továbbra is jelentős a koncentráció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A volt szocialista országok is megjelentek a tőkeimportőrök között (privatizáció)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Dinamikusan nőtt a portfólió befektetések aránya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Az FDI esetében jelentős a vállalatfelvásárlások és összeolvadások növekedése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Ágazati megoszlás:</a:t>
            </a:r>
          </a:p>
          <a:p>
            <a:pPr lvl="2" eaLnBrk="1" hangingPunct="1">
              <a:lnSpc>
                <a:spcPct val="80000"/>
              </a:lnSpc>
            </a:pPr>
            <a:r>
              <a:rPr lang="hu-HU" altLang="hu-HU" sz="1600" dirty="0"/>
              <a:t>A szolgáltatások esetében a legnagyobb a növekedés (a tőkebefektetések 48%-a)</a:t>
            </a:r>
          </a:p>
          <a:p>
            <a:pPr lvl="2" eaLnBrk="1" hangingPunct="1">
              <a:lnSpc>
                <a:spcPct val="80000"/>
              </a:lnSpc>
            </a:pPr>
            <a:r>
              <a:rPr lang="hu-HU" altLang="hu-HU" sz="1600" dirty="0"/>
              <a:t>A nyersanyagtermelés és az elsődleges feldolgozás visszaesett (12%-ra)  </a:t>
            </a:r>
          </a:p>
          <a:p>
            <a:pPr lvl="2" eaLnBrk="1" hangingPunct="1">
              <a:lnSpc>
                <a:spcPct val="80000"/>
              </a:lnSpc>
            </a:pPr>
            <a:r>
              <a:rPr lang="hu-HU" altLang="hu-HU" sz="1600" dirty="0"/>
              <a:t>A feldolgozóiparban a legnagyobb a visszaesés (40%)   </a:t>
            </a:r>
          </a:p>
          <a:p>
            <a:pPr lvl="3" eaLnBrk="1" hangingPunct="1">
              <a:lnSpc>
                <a:spcPct val="80000"/>
              </a:lnSpc>
            </a:pPr>
            <a:endParaRPr lang="hu-HU" altLang="hu-HU" sz="1400" dirty="0"/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3400222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mtClean="0"/>
              <a:t>Kína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hu-HU" sz="2400" dirty="0" smtClean="0"/>
              <a:t>Az előrejelzések szerint Kína 2012-re a világ 5. legnagyobb külföldi beruházója lehet az Egyesült Államok, az Egyesült Királyság, Németország és Japán után. Kínai statisztikák alapján 2006 végére az ötezret is meghaladta azoknak a kínai vállalatoknak a száma, amelyek külföldön működtetik tőkéjüket. Ezek a cégek eddig közel tízezer vállalkozást alapítottak a világ 172 országában. (</a:t>
            </a:r>
            <a:r>
              <a:rPr lang="hu-HU" altLang="hu-HU" sz="2400" dirty="0" err="1" smtClean="0"/>
              <a:t>Artner</a:t>
            </a:r>
            <a:r>
              <a:rPr lang="hu-HU" altLang="hu-HU" sz="2400" dirty="0" smtClean="0"/>
              <a:t> Annamária: A kínai </a:t>
            </a:r>
            <a:r>
              <a:rPr lang="hu-HU" altLang="hu-HU" sz="2400" dirty="0" err="1" smtClean="0"/>
              <a:t>működőtőke</a:t>
            </a:r>
            <a:r>
              <a:rPr lang="hu-HU" altLang="hu-HU" sz="2400" dirty="0" smtClean="0"/>
              <a:t> offenzívája)</a:t>
            </a:r>
          </a:p>
          <a:p>
            <a:r>
              <a:rPr lang="hu-HU" altLang="hu-HU" sz="2400" dirty="0" smtClean="0"/>
              <a:t>Ez be is következett, sőt! Ma </a:t>
            </a:r>
            <a:r>
              <a:rPr lang="hu-HU" altLang="hu-HU" sz="2400" dirty="0" err="1" smtClean="0"/>
              <a:t>Hongkongal</a:t>
            </a:r>
            <a:r>
              <a:rPr lang="hu-HU" altLang="hu-HU" sz="2400" dirty="0" smtClean="0"/>
              <a:t> együtt a második!</a:t>
            </a:r>
          </a:p>
        </p:txBody>
      </p:sp>
    </p:spTree>
    <p:extLst>
      <p:ext uri="{BB962C8B-B14F-4D97-AF65-F5344CB8AC3E}">
        <p14:creationId xmlns:p14="http://schemas.microsoft.com/office/powerpoint/2010/main" val="4213444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2" y="764704"/>
            <a:ext cx="7562832" cy="517928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87624" y="327545"/>
            <a:ext cx="177152" cy="39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" y="-72054"/>
            <a:ext cx="87688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kínai OFDI alakulása (flow)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USD billion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6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Globalizáció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„A globalizáció olyan, alapvetően </a:t>
            </a:r>
            <a:r>
              <a:rPr lang="hu-HU" b="1" dirty="0" smtClean="0"/>
              <a:t>hatalmi gazdasági</a:t>
            </a:r>
            <a:r>
              <a:rPr lang="hu-HU" dirty="0" smtClean="0"/>
              <a:t> természetű </a:t>
            </a:r>
            <a:r>
              <a:rPr lang="hu-HU" dirty="0"/>
              <a:t>folyamat, </a:t>
            </a:r>
            <a:r>
              <a:rPr lang="hu-HU" dirty="0" smtClean="0"/>
              <a:t>amelynek során </a:t>
            </a:r>
            <a:r>
              <a:rPr lang="hu-HU" dirty="0"/>
              <a:t>a világgazdaság legerősebbé </a:t>
            </a:r>
            <a:r>
              <a:rPr lang="hu-HU" dirty="0" smtClean="0"/>
              <a:t>váló szereplői </a:t>
            </a:r>
            <a:r>
              <a:rPr lang="hu-HU" dirty="0"/>
              <a:t>a legjelentősebb </a:t>
            </a:r>
            <a:r>
              <a:rPr lang="hu-HU" dirty="0" smtClean="0"/>
              <a:t>nemzetközi intézményeken </a:t>
            </a:r>
            <a:r>
              <a:rPr lang="hu-HU" dirty="0"/>
              <a:t>keresztül, az adott és általuk </a:t>
            </a:r>
            <a:r>
              <a:rPr lang="hu-HU" dirty="0" smtClean="0"/>
              <a:t>is formált </a:t>
            </a:r>
            <a:r>
              <a:rPr lang="hu-HU" dirty="0"/>
              <a:t>jogi keretek között, saját </a:t>
            </a:r>
            <a:r>
              <a:rPr lang="hu-HU" dirty="0" smtClean="0"/>
              <a:t>érdekeik alapján </a:t>
            </a:r>
            <a:r>
              <a:rPr lang="hu-HU" dirty="0"/>
              <a:t>egységesítik és általánossá teszik </a:t>
            </a:r>
            <a:r>
              <a:rPr lang="hu-HU" dirty="0" smtClean="0"/>
              <a:t>a gazdasági </a:t>
            </a:r>
            <a:r>
              <a:rPr lang="hu-HU" dirty="0"/>
              <a:t>és a politikai játékszabályokat.”</a:t>
            </a:r>
          </a:p>
          <a:p>
            <a:r>
              <a:rPr lang="hu-HU" dirty="0"/>
              <a:t>(Veress József)</a:t>
            </a:r>
          </a:p>
        </p:txBody>
      </p:sp>
    </p:spTree>
    <p:extLst>
      <p:ext uri="{BB962C8B-B14F-4D97-AF65-F5344CB8AC3E}">
        <p14:creationId xmlns:p14="http://schemas.microsoft.com/office/powerpoint/2010/main" val="7067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BEIJING, June 8 (Xinhua) -- China rose to the position of the second-largest source of outward foreign direct investment (FDI) for the first time in 2016, a report showed Thursday.</a:t>
            </a:r>
          </a:p>
          <a:p>
            <a:r>
              <a:rPr lang="en-US" sz="2800" dirty="0"/>
              <a:t>FDI outflows from China increased 44 percent year on year to 183 billion U.S. dollars last year, driven by a surge in cross-border mergers and acquisitions by Chinese firms, according to the World Investment Report 2017.</a:t>
            </a:r>
          </a:p>
          <a:p>
            <a:r>
              <a:rPr lang="en-US" sz="2800" dirty="0"/>
              <a:t>The report was jointly released by the United Nations Conference on Trade and Development (UNCTAD) and the Chinese Academy of International Trade and Economic Cooperation under the Ministry of Commerce.</a:t>
            </a:r>
          </a:p>
        </p:txBody>
      </p:sp>
    </p:spTree>
    <p:extLst>
      <p:ext uri="{BB962C8B-B14F-4D97-AF65-F5344CB8AC3E}">
        <p14:creationId xmlns:p14="http://schemas.microsoft.com/office/powerpoint/2010/main" val="832914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33265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Leading countries worldwide in 2017, by Foreign Direct Investment (FDI) outflows (in billion U.S. dollars)</a:t>
            </a:r>
          </a:p>
          <a:p>
            <a:r>
              <a:rPr lang="hu-HU" sz="3200" dirty="0" smtClean="0"/>
              <a:t>United </a:t>
            </a:r>
            <a:r>
              <a:rPr lang="en-US" sz="3200" dirty="0" smtClean="0"/>
              <a:t>States</a:t>
            </a:r>
            <a:endParaRPr lang="hu-HU" sz="3200" dirty="0" smtClean="0"/>
          </a:p>
          <a:p>
            <a:r>
              <a:rPr lang="en-US" sz="3200" dirty="0" smtClean="0"/>
              <a:t>Japan</a:t>
            </a:r>
            <a:endParaRPr lang="hu-HU" sz="3200" dirty="0" smtClean="0"/>
          </a:p>
          <a:p>
            <a:r>
              <a:rPr lang="en-US" sz="3200" dirty="0" smtClean="0"/>
              <a:t>China</a:t>
            </a:r>
            <a:endParaRPr lang="hu-HU" sz="3200" dirty="0" smtClean="0"/>
          </a:p>
          <a:p>
            <a:r>
              <a:rPr lang="en-US" sz="3200" dirty="0" smtClean="0"/>
              <a:t>United Kingdom</a:t>
            </a:r>
            <a:endParaRPr lang="hu-HU" sz="3200" dirty="0" smtClean="0"/>
          </a:p>
          <a:p>
            <a:r>
              <a:rPr lang="en-US" sz="3200" dirty="0" smtClean="0"/>
              <a:t>Hong Kong</a:t>
            </a:r>
            <a:endParaRPr lang="hu-HU" sz="3200" dirty="0" smtClean="0"/>
          </a:p>
          <a:p>
            <a:r>
              <a:rPr lang="en-US" sz="3200" dirty="0" smtClean="0"/>
              <a:t>Germany</a:t>
            </a:r>
            <a:endParaRPr lang="hu-HU" sz="3200" dirty="0" smtClean="0"/>
          </a:p>
          <a:p>
            <a:r>
              <a:rPr lang="en-US" sz="3200" dirty="0" smtClean="0"/>
              <a:t>Canada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9107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000">
                <a:latin typeface="Arial Black" panose="020B0A04020102020204" pitchFamily="34" charset="0"/>
              </a:rPr>
              <a:t>TNC-k hatása az állami gazdaságpolitikára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400" dirty="0"/>
              <a:t>A globalizáció hatására nő az érdekkülönbség az állam és a </a:t>
            </a:r>
            <a:r>
              <a:rPr lang="hu-HU" altLang="hu-HU" sz="2400" dirty="0" err="1"/>
              <a:t>TNC-k</a:t>
            </a:r>
            <a:r>
              <a:rPr lang="hu-HU" altLang="hu-HU" sz="2400" dirty="0"/>
              <a:t> között</a:t>
            </a:r>
          </a:p>
          <a:p>
            <a:pPr eaLnBrk="1" hangingPunct="1"/>
            <a:r>
              <a:rPr lang="hu-HU" altLang="hu-HU" sz="2400" dirty="0"/>
              <a:t>Okai: </a:t>
            </a:r>
          </a:p>
          <a:p>
            <a:pPr lvl="2" eaLnBrk="1" hangingPunct="1"/>
            <a:r>
              <a:rPr lang="hu-HU" altLang="hu-HU" dirty="0"/>
              <a:t>A </a:t>
            </a:r>
            <a:r>
              <a:rPr lang="hu-HU" altLang="hu-HU" dirty="0" err="1"/>
              <a:t>TNC-k</a:t>
            </a:r>
            <a:r>
              <a:rPr lang="hu-HU" altLang="hu-HU" dirty="0"/>
              <a:t> az állam által meghatározott intézményi keretfeltételek közt működnek: alkalmazkodási kényszer</a:t>
            </a:r>
          </a:p>
          <a:p>
            <a:pPr lvl="2" eaLnBrk="1" hangingPunct="1"/>
            <a:r>
              <a:rPr lang="hu-HU" altLang="hu-HU" dirty="0"/>
              <a:t>Ha az állami feltételrendszer nem megfelelő a </a:t>
            </a:r>
            <a:r>
              <a:rPr lang="hu-HU" altLang="hu-HU" dirty="0" smtClean="0"/>
              <a:t>TNC </a:t>
            </a:r>
            <a:r>
              <a:rPr lang="hu-HU" altLang="hu-HU" dirty="0"/>
              <a:t>számára: mozgékonyak</a:t>
            </a:r>
          </a:p>
          <a:p>
            <a:pPr lvl="2" eaLnBrk="1" hangingPunct="1"/>
            <a:r>
              <a:rPr lang="hu-HU" altLang="hu-HU" dirty="0"/>
              <a:t>A </a:t>
            </a:r>
            <a:r>
              <a:rPr lang="hu-HU" altLang="hu-HU" dirty="0" err="1"/>
              <a:t>TNC-k</a:t>
            </a:r>
            <a:r>
              <a:rPr lang="hu-HU" altLang="hu-HU" dirty="0"/>
              <a:t> </a:t>
            </a:r>
            <a:r>
              <a:rPr lang="hu-HU" altLang="hu-HU" dirty="0" err="1"/>
              <a:t>a</a:t>
            </a:r>
            <a:r>
              <a:rPr lang="hu-HU" altLang="hu-HU" dirty="0"/>
              <a:t> gazdasági erőviszonyok révén befolyásolják a kormány ellenőrzési, szabályozási lehetőségeit</a:t>
            </a:r>
          </a:p>
          <a:p>
            <a:pPr lvl="2" eaLnBrk="1" hangingPunct="1"/>
            <a:r>
              <a:rPr lang="hu-HU" altLang="hu-HU" dirty="0"/>
              <a:t>Verseny az </a:t>
            </a:r>
            <a:r>
              <a:rPr lang="hu-HU" altLang="hu-HU" dirty="0" err="1"/>
              <a:t>FDI-ért</a:t>
            </a:r>
            <a:r>
              <a:rPr lang="hu-HU" altLang="hu-HU" dirty="0"/>
              <a:t> (versenyző állam)</a:t>
            </a:r>
          </a:p>
        </p:txBody>
      </p:sp>
    </p:spTree>
    <p:extLst>
      <p:ext uri="{BB962C8B-B14F-4D97-AF65-F5344CB8AC3E}">
        <p14:creationId xmlns:p14="http://schemas.microsoft.com/office/powerpoint/2010/main" val="23855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hu-HU" sz="4000" smtClean="0"/>
              <a:t>TNC-k nemzetközi szabályozása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Egységes szabályozás – megoldható?</a:t>
            </a:r>
          </a:p>
          <a:p>
            <a:pPr eaLnBrk="1" hangingPunct="1"/>
            <a:r>
              <a:rPr lang="hu-HU" altLang="hu-HU" smtClean="0"/>
              <a:t>A további liberalizáció jó-e</a:t>
            </a:r>
          </a:p>
          <a:p>
            <a:pPr eaLnBrk="1" hangingPunct="1"/>
            <a:r>
              <a:rPr lang="hu-HU" altLang="hu-HU" smtClean="0"/>
              <a:t>Erősödik-e a nemzetgazdaságok kiszolgáltatottsága</a:t>
            </a:r>
          </a:p>
          <a:p>
            <a:pPr eaLnBrk="1" hangingPunct="1"/>
            <a:r>
              <a:rPr lang="hu-HU" altLang="hu-HU" smtClean="0"/>
              <a:t>A kicsiké biztosan, a nagyoké nem</a:t>
            </a:r>
          </a:p>
          <a:p>
            <a:pPr eaLnBrk="1" hangingPunct="1"/>
            <a:r>
              <a:rPr lang="hu-HU" altLang="hu-HU" smtClean="0"/>
              <a:t>Vagy mégis?</a:t>
            </a:r>
          </a:p>
          <a:p>
            <a:pPr eaLnBrk="1" hangingPunct="1"/>
            <a:r>
              <a:rPr lang="hu-HU" altLang="hu-HU" smtClean="0"/>
              <a:t>Jó gazdaságpolitika?</a:t>
            </a:r>
          </a:p>
        </p:txBody>
      </p:sp>
    </p:spTree>
    <p:extLst>
      <p:ext uri="{BB962C8B-B14F-4D97-AF65-F5344CB8AC3E}">
        <p14:creationId xmlns:p14="http://schemas.microsoft.com/office/powerpoint/2010/main" val="21328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Gazdaságpolitikai mozgástér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nemzeti autonómia kérdése: </a:t>
            </a:r>
            <a:r>
              <a:rPr lang="hu-HU" dirty="0" err="1" smtClean="0"/>
              <a:t>TNC-k</a:t>
            </a:r>
            <a:r>
              <a:rPr lang="hu-HU" dirty="0" smtClean="0"/>
              <a:t>, nemzetközi szervezetek</a:t>
            </a:r>
          </a:p>
          <a:p>
            <a:r>
              <a:rPr lang="hu-HU" dirty="0" smtClean="0"/>
              <a:t>Demokratikus deficit (</a:t>
            </a:r>
            <a:r>
              <a:rPr lang="hu-HU" dirty="0" err="1" smtClean="0"/>
              <a:t>Rodrik</a:t>
            </a:r>
            <a:r>
              <a:rPr lang="hu-HU" dirty="0" smtClean="0"/>
              <a:t> </a:t>
            </a:r>
            <a:r>
              <a:rPr lang="hu-HU" dirty="0" err="1" smtClean="0"/>
              <a:t>trilemma</a:t>
            </a:r>
            <a:r>
              <a:rPr lang="hu-HU" dirty="0" smtClean="0"/>
              <a:t>)</a:t>
            </a:r>
          </a:p>
          <a:p>
            <a:r>
              <a:rPr lang="hu-HU" dirty="0" smtClean="0"/>
              <a:t>Kölcsönös, de nem szimmetrikus függés</a:t>
            </a:r>
          </a:p>
          <a:p>
            <a:r>
              <a:rPr lang="hu-HU" dirty="0" smtClean="0"/>
              <a:t>A nemzetközi befektetésektől való függés (adóverseny)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7374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A mozgástér szűkülése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/>
          <a:p>
            <a:r>
              <a:rPr lang="hu-HU" sz="2800" dirty="0" smtClean="0"/>
              <a:t>Nemzetközi intézmények miatt: WTO szabályok, IMF </a:t>
            </a:r>
            <a:r>
              <a:rPr lang="hu-HU" sz="2800" dirty="0"/>
              <a:t>és </a:t>
            </a:r>
            <a:r>
              <a:rPr lang="hu-HU" sz="2800" dirty="0" smtClean="0"/>
              <a:t>WB hitelezési gyakorlata</a:t>
            </a:r>
          </a:p>
          <a:p>
            <a:r>
              <a:rPr lang="hu-HU" sz="2800" dirty="0"/>
              <a:t>T</a:t>
            </a:r>
            <a:r>
              <a:rPr lang="hu-HU" sz="2800" dirty="0" smtClean="0"/>
              <a:t>agság </a:t>
            </a:r>
            <a:r>
              <a:rPr lang="hu-HU" sz="2800" dirty="0"/>
              <a:t>valamilyen integrációs övezetben (pl</a:t>
            </a:r>
            <a:r>
              <a:rPr lang="hu-HU" sz="2800" dirty="0" smtClean="0"/>
              <a:t>. </a:t>
            </a:r>
            <a:r>
              <a:rPr lang="hu-HU" sz="2800" dirty="0"/>
              <a:t>M</a:t>
            </a:r>
            <a:r>
              <a:rPr lang="hu-HU" sz="2800" dirty="0" smtClean="0"/>
              <a:t>agyarország - EU)</a:t>
            </a:r>
          </a:p>
          <a:p>
            <a:r>
              <a:rPr lang="hu-HU" sz="2800" dirty="0" smtClean="0"/>
              <a:t>A liberalizált tőkepiac miatt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u-HU" sz="2800" dirty="0" smtClean="0"/>
              <a:t> adóverseny </a:t>
            </a:r>
            <a:r>
              <a:rPr lang="hu-HU" sz="2800" dirty="0"/>
              <a:t>az egyes országok </a:t>
            </a:r>
            <a:r>
              <a:rPr lang="hu-HU" sz="2800" dirty="0" smtClean="0"/>
              <a:t>között  (fiskális politika)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u-HU" sz="2800" dirty="0" smtClean="0"/>
              <a:t> </a:t>
            </a:r>
            <a:r>
              <a:rPr lang="hu-HU" sz="2800" dirty="0"/>
              <a:t>a nemzetközi versenyképesség növelésének kényszere </a:t>
            </a:r>
            <a:r>
              <a:rPr lang="hu-HU" sz="2800" dirty="0" smtClean="0"/>
              <a:t>miatt bérverseny, </a:t>
            </a:r>
            <a:r>
              <a:rPr lang="hu-HU" sz="2800" dirty="0"/>
              <a:t>a munkapiac deregulációja</a:t>
            </a:r>
          </a:p>
          <a:p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monetáris politika korlátai: </a:t>
            </a:r>
            <a:r>
              <a:rPr lang="hu-HU" sz="2800" dirty="0" smtClean="0"/>
              <a:t>kamatpolitika </a:t>
            </a:r>
            <a:r>
              <a:rPr lang="hu-HU" sz="2800" dirty="0"/>
              <a:t>és </a:t>
            </a:r>
            <a:r>
              <a:rPr lang="hu-HU" sz="2800" dirty="0" smtClean="0"/>
              <a:t>fix-árfolyamrendszer együtt nem megy (</a:t>
            </a:r>
            <a:r>
              <a:rPr lang="hu-HU" sz="2800" dirty="0" err="1" smtClean="0"/>
              <a:t>Mundell</a:t>
            </a:r>
            <a:r>
              <a:rPr lang="hu-HU" sz="2800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1588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sz="3600" dirty="0" smtClean="0"/>
              <a:t>A globalizáció kihívásai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/>
          <a:lstStyle/>
          <a:p>
            <a:r>
              <a:rPr lang="hu-HU" sz="2800" dirty="0"/>
              <a:t>A gazdaság és a társadalom szerkezete gyökeresen átalakult, a szolgáltató </a:t>
            </a:r>
            <a:r>
              <a:rPr lang="hu-HU" sz="2800" dirty="0" smtClean="0"/>
              <a:t>gazdaság </a:t>
            </a:r>
            <a:r>
              <a:rPr lang="hu-HU" sz="2800" dirty="0"/>
              <a:t>és az információs </a:t>
            </a:r>
            <a:r>
              <a:rPr lang="hu-HU" sz="2800" dirty="0" smtClean="0"/>
              <a:t>forradalom</a:t>
            </a:r>
          </a:p>
          <a:p>
            <a:r>
              <a:rPr lang="hu-HU" sz="2800" dirty="0"/>
              <a:t>A globalizáció immár a földgömb egészére </a:t>
            </a:r>
            <a:r>
              <a:rPr lang="hu-HU" sz="2800" dirty="0" smtClean="0"/>
              <a:t>kiterjedt</a:t>
            </a:r>
          </a:p>
          <a:p>
            <a:r>
              <a:rPr lang="hu-HU" sz="2800" dirty="0"/>
              <a:t>A világgazdasági erőviszonyok gyökeresen </a:t>
            </a:r>
            <a:r>
              <a:rPr lang="hu-HU" sz="2800" dirty="0" smtClean="0"/>
              <a:t>átalakultak: ázsiai kihívás</a:t>
            </a:r>
          </a:p>
          <a:p>
            <a:r>
              <a:rPr lang="hu-HU" sz="2800" dirty="0"/>
              <a:t>A</a:t>
            </a:r>
            <a:r>
              <a:rPr lang="hu-HU" sz="2800" dirty="0" smtClean="0"/>
              <a:t>z </a:t>
            </a:r>
            <a:r>
              <a:rPr lang="hu-HU" sz="2800" dirty="0"/>
              <a:t>állami beavatkozás összehasonlíthatatlanul kiterjedtebbé </a:t>
            </a:r>
            <a:r>
              <a:rPr lang="hu-HU" sz="2800" dirty="0" smtClean="0"/>
              <a:t>vált</a:t>
            </a:r>
          </a:p>
          <a:p>
            <a:r>
              <a:rPr lang="hu-HU" sz="2800" dirty="0"/>
              <a:t>Bár kifejlődtek </a:t>
            </a:r>
            <a:r>
              <a:rPr lang="hu-HU" sz="2800" dirty="0" smtClean="0"/>
              <a:t>újabb </a:t>
            </a:r>
            <a:r>
              <a:rPr lang="hu-HU" sz="2800" dirty="0"/>
              <a:t>formális nemzetközi és nemzetek feletti </a:t>
            </a:r>
            <a:r>
              <a:rPr lang="hu-HU" sz="2800" dirty="0" smtClean="0"/>
              <a:t>intézmények</a:t>
            </a:r>
            <a:r>
              <a:rPr lang="hu-HU" sz="2800" dirty="0"/>
              <a:t>, a globalizáció </a:t>
            </a:r>
            <a:r>
              <a:rPr lang="hu-HU" sz="2800" dirty="0" smtClean="0"/>
              <a:t>ezektől </a:t>
            </a:r>
            <a:r>
              <a:rPr lang="hu-HU" sz="2800" dirty="0"/>
              <a:t>független módon haladt előre (</a:t>
            </a:r>
            <a:r>
              <a:rPr lang="hu-HU" sz="2800" dirty="0" err="1" smtClean="0"/>
              <a:t>Stiglitz</a:t>
            </a:r>
            <a:r>
              <a:rPr lang="hu-HU" sz="2800" dirty="0"/>
              <a:t>, 2003), sőt sokszor ezek ellenére</a:t>
            </a:r>
          </a:p>
        </p:txBody>
      </p:sp>
    </p:spTree>
    <p:extLst>
      <p:ext uri="{BB962C8B-B14F-4D97-AF65-F5344CB8AC3E}">
        <p14:creationId xmlns:p14="http://schemas.microsoft.com/office/powerpoint/2010/main" val="1924472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3600" dirty="0" smtClean="0"/>
              <a:t>A globalizáció kihívásai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251" y="764704"/>
            <a:ext cx="8196549" cy="4741987"/>
          </a:xfrm>
        </p:spPr>
        <p:txBody>
          <a:bodyPr/>
          <a:lstStyle/>
          <a:p>
            <a:r>
              <a:rPr lang="hu-HU" sz="2800" dirty="0" smtClean="0"/>
              <a:t>Elöregedés: nyugdíjrendszer, egészségügyi rendszer terhe nő</a:t>
            </a:r>
          </a:p>
          <a:p>
            <a:r>
              <a:rPr lang="hu-HU" sz="2800" dirty="0" smtClean="0"/>
              <a:t>Bírják-e a fejlett országok az adóversenyt és bérversenyt?</a:t>
            </a:r>
          </a:p>
          <a:p>
            <a:r>
              <a:rPr lang="hu-HU" sz="2800" dirty="0"/>
              <a:t>L</a:t>
            </a:r>
            <a:r>
              <a:rPr lang="hu-HU" sz="2800" dirty="0" smtClean="0"/>
              <a:t>ebomlottak </a:t>
            </a:r>
            <a:r>
              <a:rPr lang="hu-HU" sz="2800" dirty="0"/>
              <a:t>a nemzeti korlátok a pénzügyi </a:t>
            </a:r>
            <a:r>
              <a:rPr lang="hu-HU" sz="2800" dirty="0" smtClean="0"/>
              <a:t>szabályozásban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fiskális politika, monetáris politika?</a:t>
            </a:r>
          </a:p>
          <a:p>
            <a:r>
              <a:rPr lang="hu-HU" sz="2800" dirty="0" smtClean="0"/>
              <a:t>Alkalmazkodási kényszer: </a:t>
            </a:r>
            <a:r>
              <a:rPr lang="hu-HU" sz="2800" dirty="0"/>
              <a:t>az egyes országokban a hatalmon levő elitnek az </a:t>
            </a:r>
            <a:r>
              <a:rPr lang="hu-HU" sz="2800" dirty="0" smtClean="0"/>
              <a:t>egysége?</a:t>
            </a:r>
          </a:p>
          <a:p>
            <a:r>
              <a:rPr lang="hu-HU" sz="2800" dirty="0" smtClean="0"/>
              <a:t>Az országok versenyképessége: </a:t>
            </a:r>
            <a:r>
              <a:rPr lang="hu-HU" sz="2800" dirty="0"/>
              <a:t>Global </a:t>
            </a:r>
            <a:r>
              <a:rPr lang="hu-HU" sz="2800" dirty="0" err="1"/>
              <a:t>Compe-</a:t>
            </a:r>
            <a:r>
              <a:rPr lang="hu-HU" sz="2800" dirty="0"/>
              <a:t> </a:t>
            </a:r>
            <a:r>
              <a:rPr lang="hu-HU" sz="2800" dirty="0" err="1"/>
              <a:t>titiveness</a:t>
            </a:r>
            <a:r>
              <a:rPr lang="hu-HU" sz="2800" dirty="0"/>
              <a:t> (GCI) </a:t>
            </a:r>
            <a:r>
              <a:rPr lang="hu-HU" sz="2800" dirty="0" smtClean="0"/>
              <a:t>index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05917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 smtClean="0"/>
              <a:t>A globalizáció</a:t>
            </a:r>
            <a:br>
              <a:rPr lang="hu-HU" altLang="hu-HU" sz="4000" dirty="0" smtClean="0"/>
            </a:br>
            <a:r>
              <a:rPr lang="hu-HU" altLang="hu-HU" sz="4000" dirty="0" smtClean="0"/>
              <a:t>szociális kihívásai 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dirty="0" smtClean="0"/>
              <a:t>Egyenlőtlenségek növekedése, fokozódó elszegényedés</a:t>
            </a:r>
          </a:p>
          <a:p>
            <a:pPr>
              <a:lnSpc>
                <a:spcPct val="90000"/>
              </a:lnSpc>
            </a:pPr>
            <a:r>
              <a:rPr lang="hu-HU" altLang="hu-HU" sz="2400" dirty="0" smtClean="0"/>
              <a:t>A gazdasági és technológiai eredményekből való kimaradás</a:t>
            </a:r>
          </a:p>
          <a:p>
            <a:pPr>
              <a:lnSpc>
                <a:spcPct val="90000"/>
              </a:lnSpc>
            </a:pPr>
            <a:r>
              <a:rPr lang="hu-HU" altLang="hu-HU" sz="2400" dirty="0" smtClean="0"/>
              <a:t>Munkanélküliség terjedése, tömeges munkanélküliség</a:t>
            </a:r>
          </a:p>
          <a:p>
            <a:pPr>
              <a:lnSpc>
                <a:spcPct val="90000"/>
              </a:lnSpc>
            </a:pPr>
            <a:r>
              <a:rPr lang="hu-HU" altLang="hu-HU" sz="2400" dirty="0" smtClean="0"/>
              <a:t>A szociális védőháló szétszakadása, a fejlett országok jóléti államainak elsorvadása, a volt szocialista országokban a szociális jogosultságok elvesztése, a fejlődőkben a szociális kérdés háttérbe szorulása</a:t>
            </a:r>
          </a:p>
          <a:p>
            <a:pPr>
              <a:lnSpc>
                <a:spcPct val="90000"/>
              </a:lnSpc>
            </a:pPr>
            <a:r>
              <a:rPr lang="hu-HU" altLang="hu-HU" sz="2400" dirty="0" smtClean="0"/>
              <a:t>Az önálló állami szociálpolitika folytatására való képesség csökkenése</a:t>
            </a:r>
          </a:p>
          <a:p>
            <a:pPr>
              <a:lnSpc>
                <a:spcPct val="90000"/>
              </a:lnSpc>
            </a:pPr>
            <a:r>
              <a:rPr lang="hu-HU" altLang="hu-HU" sz="2400" dirty="0" smtClean="0"/>
              <a:t>A jóléti szolgáltatások fokozódó piacosítása és nemzetközi forgalomba kerülése</a:t>
            </a:r>
          </a:p>
        </p:txBody>
      </p:sp>
    </p:spTree>
    <p:extLst>
      <p:ext uri="{BB962C8B-B14F-4D97-AF65-F5344CB8AC3E}">
        <p14:creationId xmlns:p14="http://schemas.microsoft.com/office/powerpoint/2010/main" val="1790611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6864" cy="576064"/>
          </a:xfrm>
        </p:spPr>
        <p:txBody>
          <a:bodyPr/>
          <a:lstStyle/>
          <a:p>
            <a:r>
              <a:rPr lang="hu-HU" altLang="hu-HU" sz="4000" dirty="0" smtClean="0"/>
              <a:t>Szociális nyomás (A vita)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dirty="0" smtClean="0"/>
              <a:t>A nemzetközi tőke irányította globalizációs folyamat egyik lényegi eleme, hogy az állami </a:t>
            </a:r>
            <a:r>
              <a:rPr lang="hu-HU" altLang="hu-HU" sz="2400" b="1" dirty="0" smtClean="0"/>
              <a:t>önálló szociálpolitika </a:t>
            </a:r>
            <a:r>
              <a:rPr lang="hu-HU" altLang="hu-HU" sz="2400" dirty="0" smtClean="0"/>
              <a:t>(gazdaságpolitika) relevanciája elveszik: globális verseny, </a:t>
            </a:r>
          </a:p>
          <a:p>
            <a:pPr>
              <a:lnSpc>
                <a:spcPct val="80000"/>
              </a:lnSpc>
            </a:pPr>
            <a:r>
              <a:rPr lang="hu-HU" altLang="hu-HU" sz="2400" dirty="0" smtClean="0"/>
              <a:t>↔A kormányzatok igenis képesek önálló szociálpolitika folytatására, a globalizáció nem teszi lehetetlenné a nemzeti kormányzatok jóléti tevékenységét. A lényeg a nemzeten belül van: </a:t>
            </a:r>
          </a:p>
          <a:p>
            <a:pPr>
              <a:lnSpc>
                <a:spcPct val="80000"/>
              </a:lnSpc>
            </a:pPr>
            <a:r>
              <a:rPr lang="hu-HU" altLang="hu-HU" sz="2400" dirty="0" smtClean="0"/>
              <a:t>a, meg van-e a képesség és hajlandóság a gazdagabbakban, hogy az erőforrásokból a szegényebbeknek is jutassanak;</a:t>
            </a:r>
          </a:p>
          <a:p>
            <a:pPr>
              <a:lnSpc>
                <a:spcPct val="80000"/>
              </a:lnSpc>
            </a:pPr>
            <a:r>
              <a:rPr lang="hu-HU" altLang="hu-HU" sz="2400" dirty="0" smtClean="0"/>
              <a:t>b, meg van-e a hajlandóság a társadalomban arra, hogy elfogadjon bizonyos fegyelmet a munkaerőpiacon az átlagos munkabér vonatkozásában</a:t>
            </a:r>
          </a:p>
          <a:p>
            <a:pPr>
              <a:lnSpc>
                <a:spcPct val="80000"/>
              </a:lnSpc>
            </a:pPr>
            <a:r>
              <a:rPr lang="hu-HU" altLang="hu-HU" sz="2400" dirty="0" smtClean="0"/>
              <a:t>Svéd példa</a:t>
            </a:r>
          </a:p>
          <a:p>
            <a:pPr marL="0" indent="0">
              <a:lnSpc>
                <a:spcPct val="80000"/>
              </a:lnSpc>
              <a:buNone/>
            </a:pP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65343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hu-HU" altLang="hu-HU" sz="2400"/>
              <a:t>A globalizáció hatása az állam gazdasági szerepére</a:t>
            </a:r>
            <a:endParaRPr lang="en-US" altLang="hu-HU" sz="240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/>
              <a:t>Két ellentétes álláspont:</a:t>
            </a:r>
          </a:p>
          <a:p>
            <a:pPr lvl="1">
              <a:lnSpc>
                <a:spcPct val="90000"/>
              </a:lnSpc>
            </a:pPr>
            <a:r>
              <a:rPr lang="hu-HU" altLang="hu-HU" sz="2000"/>
              <a:t>A globalizáció csökkenti a nemzetállamok mozgásterét és konvergenciát kényszerít ki a piac által vezérelt modellhez</a:t>
            </a:r>
          </a:p>
          <a:p>
            <a:pPr lvl="2">
              <a:lnSpc>
                <a:spcPct val="90000"/>
              </a:lnSpc>
            </a:pPr>
            <a:r>
              <a:rPr lang="hu-HU" altLang="hu-HU" sz="1800"/>
              <a:t>A tőkemozgások előtti nemzeti korlátok leomlása megnöveli az üzleti élet szereplőinek alkuerejét</a:t>
            </a:r>
          </a:p>
          <a:p>
            <a:pPr lvl="3">
              <a:lnSpc>
                <a:spcPct val="90000"/>
              </a:lnSpc>
            </a:pPr>
            <a:r>
              <a:rPr lang="hu-HU" altLang="hu-HU" sz="1600"/>
              <a:t>A tőke mobilitása nagyobb, mint a munkáé: felbomlik a korábbi modellek mögött álló társadalmi konszenzus</a:t>
            </a:r>
          </a:p>
          <a:p>
            <a:pPr lvl="3">
              <a:lnSpc>
                <a:spcPct val="90000"/>
              </a:lnSpc>
            </a:pPr>
            <a:r>
              <a:rPr lang="hu-HU" altLang="hu-HU" sz="1600"/>
              <a:t>Az állam beavatkozását korlátozza az, hogy a tőke lábbal szavazhat</a:t>
            </a:r>
          </a:p>
          <a:p>
            <a:pPr lvl="2">
              <a:lnSpc>
                <a:spcPct val="90000"/>
              </a:lnSpc>
            </a:pPr>
            <a:r>
              <a:rPr lang="hu-HU" altLang="hu-HU" sz="1800"/>
              <a:t>Következmény: az állam visszahúzódik a gazdaságból</a:t>
            </a:r>
            <a:endParaRPr lang="en-US" altLang="hu-HU" sz="1800"/>
          </a:p>
          <a:p>
            <a:pPr lvl="1">
              <a:lnSpc>
                <a:spcPct val="90000"/>
              </a:lnSpc>
            </a:pPr>
            <a:r>
              <a:rPr lang="en-US" altLang="hu-HU" sz="2000"/>
              <a:t>A globaliz</a:t>
            </a:r>
            <a:r>
              <a:rPr lang="hu-HU" altLang="hu-HU" sz="2000"/>
              <a:t>áció változásra kényszeríti az állam által vezérelt gazdaság modelljét, de nem vezet konvergenciához</a:t>
            </a:r>
          </a:p>
          <a:p>
            <a:pPr lvl="2">
              <a:lnSpc>
                <a:spcPct val="90000"/>
              </a:lnSpc>
            </a:pPr>
            <a:r>
              <a:rPr lang="hu-HU" altLang="hu-HU" sz="1800"/>
              <a:t>Az iparpolitika nem megszűnik, hanem átalakul</a:t>
            </a:r>
          </a:p>
          <a:p>
            <a:pPr lvl="3">
              <a:lnSpc>
                <a:spcPct val="90000"/>
              </a:lnSpc>
            </a:pPr>
            <a:r>
              <a:rPr lang="hu-HU" altLang="hu-HU" sz="1600"/>
              <a:t>A közvetlen szektorális beavatkozást felváltja a keretfeltételek biztosítása</a:t>
            </a:r>
          </a:p>
          <a:p>
            <a:pPr lvl="4">
              <a:lnSpc>
                <a:spcPct val="90000"/>
              </a:lnSpc>
            </a:pPr>
            <a:r>
              <a:rPr lang="hu-HU" altLang="hu-HU" sz="1600"/>
              <a:t>Kutatás-fejlesztés, vállalatok közötti kooperáció, új vállalkozások támogatása, versenypolitika, stb.</a:t>
            </a:r>
          </a:p>
          <a:p>
            <a:pPr>
              <a:lnSpc>
                <a:spcPct val="90000"/>
              </a:lnSpc>
            </a:pPr>
            <a:endParaRPr lang="en-US" altLang="hu-HU" sz="2400"/>
          </a:p>
        </p:txBody>
      </p:sp>
    </p:spTree>
    <p:extLst>
      <p:ext uri="{BB962C8B-B14F-4D97-AF65-F5344CB8AC3E}">
        <p14:creationId xmlns:p14="http://schemas.microsoft.com/office/powerpoint/2010/main" val="443805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430323"/>
              </p:ext>
            </p:extLst>
          </p:nvPr>
        </p:nvGraphicFramePr>
        <p:xfrm>
          <a:off x="467544" y="1286763"/>
          <a:ext cx="8280921" cy="4198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2649501"/>
                <a:gridCol w="848621"/>
                <a:gridCol w="848621"/>
                <a:gridCol w="848621"/>
                <a:gridCol w="709292"/>
                <a:gridCol w="2376265"/>
              </a:tblGrid>
              <a:tr h="64807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695" algn="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1975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695" algn="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2000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88265" algn="ct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2025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695" algn="r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2050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marR="163195" algn="ctr">
                        <a:lnSpc>
                          <a:spcPts val="1045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endParaRPr lang="hu-HU" sz="2000" dirty="0" smtClean="0">
                        <a:effectLst/>
                      </a:endParaRPr>
                    </a:p>
                    <a:p>
                      <a:pPr marL="163195" marR="163195" algn="ctr">
                        <a:lnSpc>
                          <a:spcPts val="1045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2050</a:t>
                      </a:r>
                      <a:endParaRPr lang="hu-HU" sz="2000" dirty="0">
                        <a:effectLst/>
                      </a:endParaRPr>
                    </a:p>
                    <a:p>
                      <a:pPr marL="163195" marR="163195" algn="ctr">
                        <a:lnSpc>
                          <a:spcPts val="104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függőségi ráta*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Svédország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17,4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25,4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30,4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54,5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Dánia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13,4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22,5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25,9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43,8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Norvégia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13,7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21,8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26,2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45,3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Finnország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10,6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25,2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27,9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48,8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Hollandia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10,8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13,6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21,9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26,5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48,0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Skandináv csoport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12,7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23,4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27,4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48,1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Németország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16,4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24,6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31,0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54,7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Franciaország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13,5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16,0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22,2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26,7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46,7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Ausztria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24,3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34,0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62,5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Belgium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13,9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17,0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23,7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29,0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51,2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22802">
                <a:tc>
                  <a:txBody>
                    <a:bodyPr/>
                    <a:lstStyle/>
                    <a:p>
                      <a:pPr algn="l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Kontinentális csoport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16,3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23,7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30,2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53,8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683568" y="332656"/>
            <a:ext cx="8334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 65 éven felüli népesség arányának </a:t>
            </a:r>
            <a:r>
              <a:rPr lang="hu-HU" sz="2800" dirty="0" smtClean="0"/>
              <a:t>alakulása</a:t>
            </a:r>
          </a:p>
          <a:p>
            <a:pPr algn="ctr"/>
            <a:r>
              <a:rPr lang="hu-HU" sz="2800" dirty="0" smtClean="0"/>
              <a:t>1975 </a:t>
            </a:r>
            <a:r>
              <a:rPr lang="hu-HU" sz="2800" dirty="0"/>
              <a:t>és 2050 </a:t>
            </a:r>
            <a:r>
              <a:rPr lang="hu-HU" sz="2800" dirty="0" smtClean="0"/>
              <a:t>között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5430" y="5661248"/>
            <a:ext cx="909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*</a:t>
            </a:r>
            <a:r>
              <a:rPr lang="hu-HU" dirty="0" smtClean="0"/>
              <a:t>Függőségi </a:t>
            </a:r>
            <a:r>
              <a:rPr lang="hu-HU" dirty="0"/>
              <a:t>ráta = 100 aktív korúra (15–64 év közöttire) jutó idősek (65 év felett) száma</a:t>
            </a:r>
          </a:p>
        </p:txBody>
      </p:sp>
    </p:spTree>
    <p:extLst>
      <p:ext uri="{BB962C8B-B14F-4D97-AF65-F5344CB8AC3E}">
        <p14:creationId xmlns:p14="http://schemas.microsoft.com/office/powerpoint/2010/main" val="67901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42543"/>
              </p:ext>
            </p:extLst>
          </p:nvPr>
        </p:nvGraphicFramePr>
        <p:xfrm>
          <a:off x="395536" y="260648"/>
          <a:ext cx="8414591" cy="63386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2692270"/>
                <a:gridCol w="862319"/>
                <a:gridCol w="862319"/>
                <a:gridCol w="862319"/>
                <a:gridCol w="862319"/>
                <a:gridCol w="2273045"/>
              </a:tblGrid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Olaszország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18,1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25,7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35,9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68,1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Görögország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17,6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24,3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34,1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64,6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Spanyolország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10,0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17,0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23,6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37,6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73,8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Portugália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–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–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20,7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29,8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53,5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Déli csoport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17,6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23,6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34,4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65,0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Egyesült Királyság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14,0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15,8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21,9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27,3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47,3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Írország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15,7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22,0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37,2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Angolszász csoport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13,6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18,8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24,7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42,3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Magyarország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14,6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21,3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29,0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51,2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Csehország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13,8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23,1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32,7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60,8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Szlovákia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–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18,5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28,9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49,8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Lengyelország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–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20,2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27,9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49,5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Szlovénia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13,9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24,3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34,8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65,9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Horvátország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14,1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20,0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24,3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41,0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Visegrádi csoport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11,9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13,3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21,2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29,6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53,0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Észtország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14,4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19,8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–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–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Lettország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14,8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20,6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28,2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49,6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Litvánia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11,1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13,4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19,7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28,8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51,0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  <a:tr h="333614">
                <a:tc>
                  <a:txBody>
                    <a:bodyPr/>
                    <a:lstStyle/>
                    <a:p>
                      <a:pPr algn="l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Balti csoport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12,0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14,2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70485" algn="ct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20,0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hu-HU" sz="2000" smtClean="0">
                          <a:effectLst/>
                        </a:rPr>
                        <a:t>28,5</a:t>
                      </a:r>
                      <a:endParaRPr lang="hu-HU" sz="200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8310" algn="r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50,3</a:t>
                      </a:r>
                      <a:endParaRPr lang="hu-HU" sz="20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56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116632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György </a:t>
            </a:r>
            <a:r>
              <a:rPr lang="hu-HU" dirty="0"/>
              <a:t>Lajos </a:t>
            </a:r>
            <a:r>
              <a:rPr lang="hu-HU" dirty="0" err="1"/>
              <a:t>ökofilozófus</a:t>
            </a:r>
            <a:r>
              <a:rPr lang="hu-HU" dirty="0"/>
              <a:t> </a:t>
            </a:r>
            <a:r>
              <a:rPr lang="hu-HU" dirty="0" smtClean="0"/>
              <a:t>: </a:t>
            </a:r>
            <a:r>
              <a:rPr lang="hu-HU" dirty="0"/>
              <a:t>világgyarmatosítás. </a:t>
            </a:r>
            <a:r>
              <a:rPr lang="hu-HU" dirty="0" smtClean="0"/>
              <a:t>A legveszélyesebb </a:t>
            </a:r>
            <a:r>
              <a:rPr lang="hu-HU" dirty="0"/>
              <a:t>a folyamatban a nemzetek szolidaritásának, a kultúrának, az anyanyelvnek, a tradícióknak, az erkölcsnek az elvesztése. </a:t>
            </a:r>
          </a:p>
          <a:p>
            <a:r>
              <a:rPr lang="hu-HU" dirty="0"/>
              <a:t>A globalizációról azt mondják, hogy szabad kereskedelmet jelent, ami teljesen félrevezető. A kereskedelem jelentős része központilag irányított, az cégeken belül zajlik. </a:t>
            </a:r>
            <a:r>
              <a:rPr lang="hu-HU" dirty="0" smtClean="0"/>
              <a:t>A </a:t>
            </a:r>
            <a:r>
              <a:rPr lang="hu-HU" dirty="0"/>
              <a:t>nemzetközi "szabad kereskedelmi" egyezmények magukkal hozzák a liberalizáció és a protekcionizmus bonyolult együttesét, sok fontos esetben (például a gyógyszereknél) lehetővé teszik az </a:t>
            </a:r>
            <a:r>
              <a:rPr lang="hu-HU" dirty="0" err="1"/>
              <a:t>óriásvállalalatok</a:t>
            </a:r>
            <a:r>
              <a:rPr lang="hu-HU" dirty="0"/>
              <a:t> számára a hatalmas haszon bezsebelését, ugyanis az állami támogatással kifejlesztett gyógyszerek árát monopolhelyzetük révén határozhatják meg. </a:t>
            </a:r>
          </a:p>
          <a:p>
            <a:r>
              <a:rPr lang="hu-HU" dirty="0"/>
              <a:t>A pénzhatalom felszámolja a kormányok szabad tervezési lehetőségeit, ennélfogva a népek szuverenitását. A termékek főleg a gazdag országokba áramlanak. A társadalmi, gazdasági és politikai életről egy központosított, rejtélyes hatalom hozza a határozatokat. </a:t>
            </a:r>
          </a:p>
          <a:p>
            <a:r>
              <a:rPr lang="hu-HU" dirty="0"/>
              <a:t>A sajtó az egész világon a nemzetek feletti vállalatok kezében van, azt írják és sugározzák, hogy a globalizáció nagyszerű dolog. (Ezért használja helyette a világgyarmatosítás kifejezést használni – mondván, ezt nehezebb dicsőíteni).</a:t>
            </a:r>
          </a:p>
          <a:p>
            <a:r>
              <a:rPr lang="hu-HU" dirty="0"/>
              <a:t>Az egyik oldalon a spekulációs tőke ezermilliárdjai, megvásárolt, megvesztegetett politikusok és kormányok, fényűző lakóparkok, bevásárlóközpontok, bőség, - ennek a másik oldala a munkanélküliség, a hontalanok, az éhezés, a filléres munkabérek, a szakszervezetek szétverése vagy bomlasztása, a munkavédelem, az egészségügyi határértékek felszámolása, a zöld figyelmeztetések semmibe vétele. </a:t>
            </a:r>
          </a:p>
        </p:txBody>
      </p:sp>
    </p:spTree>
    <p:extLst>
      <p:ext uri="{BB962C8B-B14F-4D97-AF65-F5344CB8AC3E}">
        <p14:creationId xmlns:p14="http://schemas.microsoft.com/office/powerpoint/2010/main" val="4093543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6633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A kapitalista globalizáció úgy folyik, hogy a legszegényebb országok támogatják pénzzel a leggazdagabbakat. 1999-ben például a déli félteke szegény országai adósságszolgálatként, törlesztésként és kamatként 250 milliárd dollárt fizettek a gazdag észak országok bankjainak, fejlesztési segélyként pedig 32 milliárd dollárt kaptak tőlük. 2000-ben a szegény országok teljes </a:t>
            </a:r>
            <a:r>
              <a:rPr lang="hu-HU" sz="3200" dirty="0" smtClean="0"/>
              <a:t>adóssága </a:t>
            </a:r>
            <a:r>
              <a:rPr lang="hu-HU" sz="3200" dirty="0"/>
              <a:t>2000 milliárd dollár volt, amiből a hét leggazdagabb ország 70 milliárd dollárnyi (amúgy is leírt) adósságot engedett el. </a:t>
            </a:r>
          </a:p>
        </p:txBody>
      </p:sp>
    </p:spTree>
    <p:extLst>
      <p:ext uri="{BB962C8B-B14F-4D97-AF65-F5344CB8AC3E}">
        <p14:creationId xmlns:p14="http://schemas.microsoft.com/office/powerpoint/2010/main" val="145378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Kik a főszereplők?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Kik határozzák (közvetve, vagy közvetlenül)meg a folyamatokat?</a:t>
            </a:r>
          </a:p>
          <a:p>
            <a:r>
              <a:rPr lang="hu-HU" dirty="0" smtClean="0"/>
              <a:t>A transznacionális vállalatok?</a:t>
            </a:r>
          </a:p>
          <a:p>
            <a:r>
              <a:rPr lang="hu-HU" dirty="0" smtClean="0"/>
              <a:t>A megújult nemzetközi szervezetek?</a:t>
            </a:r>
          </a:p>
          <a:p>
            <a:r>
              <a:rPr lang="hu-HU" dirty="0" smtClean="0"/>
              <a:t>A meghatározó nemzetállamok?</a:t>
            </a:r>
          </a:p>
          <a:p>
            <a:r>
              <a:rPr lang="hu-HU" dirty="0" smtClean="0"/>
              <a:t>De egyáltalán, fennmaradnak-e a nemzetállamok?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167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hu-HU" dirty="0" smtClean="0"/>
              <a:t>Dani </a:t>
            </a:r>
            <a:r>
              <a:rPr lang="hu-HU" dirty="0" err="1" smtClean="0"/>
              <a:t>Rodrik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/>
              <a:t>„A nemzetállam </a:t>
            </a:r>
            <a:r>
              <a:rPr lang="hu-HU" sz="2800" dirty="0" err="1"/>
              <a:t>passé</a:t>
            </a:r>
            <a:r>
              <a:rPr lang="hu-HU" sz="2800" dirty="0"/>
              <a:t>. Eltűntek a határok. A távolság halott. A Föld lapos. Identitásunkat már nem a születési helyünk határozza meg. A gazdasági életünket formáló döntéseket nagy multinacionális vállalatok és arctalan nemzetközi bürokraták hozzák meg. […] de a demokratikus döntéshozatal változatlanul szigorúan nemzetállami keretekben zajlik. S igen jó oka van annak is, hogy a mi komplex és változatos világunk a globális kormányzásnak csak egy igen keskeny ösvényét teszi lehetővé.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„Ha </a:t>
            </a:r>
            <a:r>
              <a:rPr lang="hu-HU" sz="2800" dirty="0"/>
              <a:t>mi képesek vagyunk együtt élvezni a globalizáció és a demokrácia hasznát, ki törődik azzal, hogy a nemzeti politikusok elvesztik az állásukat</a:t>
            </a:r>
            <a:r>
              <a:rPr lang="hu-HU" sz="2800" dirty="0" smtClean="0"/>
              <a:t>?”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045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 smtClean="0"/>
              <a:t>Rodrik</a:t>
            </a:r>
            <a:r>
              <a:rPr lang="hu-HU" sz="2400" dirty="0"/>
              <a:t> </a:t>
            </a:r>
            <a:r>
              <a:rPr lang="hu-HU" sz="2400" dirty="0" smtClean="0"/>
              <a:t>„okos” globalizációja: „A </a:t>
            </a:r>
            <a:r>
              <a:rPr lang="hu-HU" sz="2400" dirty="0"/>
              <a:t>globalizáció nem olyan rendszer, amelynek a működéséhez egyetlen intézményrendszerre, egyetlen gazdasági szuperhatalomra van szükség. El kell fogadnunk, hogy a világgazdaság különböző nemzetek sokaságából áll; a köztük létrejövő interakciókat egyszerű, átlátható és a józan ész követelményeivel összhangban álló közlekedési szabályok laza rendszerével kell irányítani. Ez a vízió nem vezet el bennünket a »lapos«* világhoz, amelyben a gazdasági tranzakciók előtt nem léteznek országhatárok. De ilyen megközelítés valójában nem is létezik. A mi víziónk megvalósítása egy egészséges és fenntartható világgazdasághoz vezet, amelyben a demokráciák maguk döntenek a sorsukról.” (348. o.)</a:t>
            </a:r>
          </a:p>
        </p:txBody>
      </p:sp>
    </p:spTree>
    <p:extLst>
      <p:ext uri="{BB962C8B-B14F-4D97-AF65-F5344CB8AC3E}">
        <p14:creationId xmlns:p14="http://schemas.microsoft.com/office/powerpoint/2010/main" val="126196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világgazdaság politikai </a:t>
            </a:r>
            <a:r>
              <a:rPr lang="hu-HU" altLang="hu-HU" dirty="0" err="1" smtClean="0"/>
              <a:t>trilemmája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Rodrik</a:t>
            </a:r>
            <a:r>
              <a:rPr lang="hu-HU" alt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136904" cy="3960440"/>
          </a:xfrm>
        </p:spPr>
        <p:txBody>
          <a:bodyPr rtlCol="0">
            <a:normAutofit fontScale="77500" lnSpcReduction="20000"/>
          </a:bodyPr>
          <a:lstStyle/>
          <a:p>
            <a:pPr marL="34290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Hogyan kezelhető a nemzeti demokrácia és a globális piacok közti feszültség?</a:t>
            </a:r>
          </a:p>
          <a:p>
            <a:pPr marL="37719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 smtClean="0"/>
              <a:t>A demokrácia korlátozása</a:t>
            </a:r>
          </a:p>
          <a:p>
            <a:pPr marL="37719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 smtClean="0"/>
              <a:t>A globalizáció korlátozása</a:t>
            </a:r>
          </a:p>
          <a:p>
            <a:pPr marL="37719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dirty="0" smtClean="0"/>
              <a:t>A demokrácia </a:t>
            </a:r>
            <a:r>
              <a:rPr lang="hu-HU" dirty="0" err="1" smtClean="0"/>
              <a:t>globalizálása</a:t>
            </a:r>
            <a:endParaRPr lang="hu-HU" dirty="0" smtClean="0"/>
          </a:p>
          <a:p>
            <a:pPr marL="37719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hu-HU" dirty="0"/>
          </a:p>
          <a:p>
            <a:pPr marL="34290" indent="0" eaLnBrk="1" fontAlgn="auto" hangingPunct="1">
              <a:spcAft>
                <a:spcPts val="0"/>
              </a:spcAft>
              <a:buNone/>
              <a:defRPr/>
            </a:pPr>
            <a:r>
              <a:rPr lang="hu-HU" b="1" dirty="0" err="1" smtClean="0"/>
              <a:t>Trilemma</a:t>
            </a:r>
            <a:r>
              <a:rPr lang="hu-HU" dirty="0" smtClean="0"/>
              <a:t>: nem valósulhat meg </a:t>
            </a:r>
          </a:p>
          <a:p>
            <a:pPr marL="34290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egyszerre a „</a:t>
            </a:r>
            <a:r>
              <a:rPr lang="hu-HU" dirty="0" err="1" smtClean="0"/>
              <a:t>hiperglobalizáció</a:t>
            </a:r>
            <a:r>
              <a:rPr lang="hu-HU" dirty="0" smtClean="0"/>
              <a:t>”, </a:t>
            </a:r>
          </a:p>
          <a:p>
            <a:pPr marL="34290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a demokrácia és a független </a:t>
            </a:r>
          </a:p>
          <a:p>
            <a:pPr marL="34290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nemzetállam</a:t>
            </a:r>
          </a:p>
        </p:txBody>
      </p:sp>
    </p:spTree>
    <p:extLst>
      <p:ext uri="{BB962C8B-B14F-4D97-AF65-F5344CB8AC3E}">
        <p14:creationId xmlns:p14="http://schemas.microsoft.com/office/powerpoint/2010/main" val="23311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Ábrán</a:t>
            </a:r>
          </a:p>
        </p:txBody>
      </p:sp>
      <p:pic>
        <p:nvPicPr>
          <p:cNvPr id="17412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" y="1052736"/>
            <a:ext cx="8950824" cy="5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2525</Words>
  <Application>Microsoft Office PowerPoint</Application>
  <PresentationFormat>Diavetítés a képernyőre (4:3 oldalarány)</PresentationFormat>
  <Paragraphs>416</Paragraphs>
  <Slides>43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Book Antiqua</vt:lpstr>
      <vt:lpstr>Calibri</vt:lpstr>
      <vt:lpstr>Wingdings</vt:lpstr>
      <vt:lpstr>Office-téma</vt:lpstr>
      <vt:lpstr>Gazdaságpolitika 10. ea. </vt:lpstr>
      <vt:lpstr>PowerPoint bemutató</vt:lpstr>
      <vt:lpstr>Globalizáció</vt:lpstr>
      <vt:lpstr>A globalizáció hatása az állam gazdasági szerepére</vt:lpstr>
      <vt:lpstr>Kik a főszereplők?</vt:lpstr>
      <vt:lpstr>Dani Rodrik</vt:lpstr>
      <vt:lpstr>PowerPoint bemutató</vt:lpstr>
      <vt:lpstr>A világgazdaság politikai trilemmája (Rodrik)</vt:lpstr>
      <vt:lpstr>Ábrán</vt:lpstr>
      <vt:lpstr>1. A demokrácia korlátozása (Arany kényszerzubbony)</vt:lpstr>
      <vt:lpstr>2. A globalizáció korlátozása</vt:lpstr>
      <vt:lpstr>3. Globális demokrácia – a nemzetállam kiürülése</vt:lpstr>
      <vt:lpstr>Globális kormányzás</vt:lpstr>
      <vt:lpstr>Globális kormányzás: EU</vt:lpstr>
      <vt:lpstr>A fő szereplők</vt:lpstr>
      <vt:lpstr>A nagyvállalatok terjeszkedésének feltételei</vt:lpstr>
      <vt:lpstr>.</vt:lpstr>
      <vt:lpstr>A világ 10 legjelentősebb transznacionális vállalata 2005-ben </vt:lpstr>
      <vt:lpstr>PowerPoint bemutató</vt:lpstr>
      <vt:lpstr>PowerPoint bemutató</vt:lpstr>
      <vt:lpstr>PowerPoint bemutató</vt:lpstr>
      <vt:lpstr>PowerPoint bemutató</vt:lpstr>
      <vt:lpstr>PowerPoint bemutató</vt:lpstr>
      <vt:lpstr>FDI – hordozói a TNC-k</vt:lpstr>
      <vt:lpstr>PowerPoint bemutató</vt:lpstr>
      <vt:lpstr>PowerPoint bemutató</vt:lpstr>
      <vt:lpstr>PowerPoint bemutató</vt:lpstr>
      <vt:lpstr>Kína</vt:lpstr>
      <vt:lpstr>PowerPoint bemutató</vt:lpstr>
      <vt:lpstr>PowerPoint bemutató</vt:lpstr>
      <vt:lpstr>PowerPoint bemutató</vt:lpstr>
      <vt:lpstr>PowerPoint bemutató</vt:lpstr>
      <vt:lpstr>TNC-k nemzetközi szabályozása</vt:lpstr>
      <vt:lpstr>Gazdaságpolitikai mozgástér</vt:lpstr>
      <vt:lpstr>A mozgástér szűkülése</vt:lpstr>
      <vt:lpstr>A globalizáció kihívásai</vt:lpstr>
      <vt:lpstr>A globalizáció kihívásai</vt:lpstr>
      <vt:lpstr>A globalizáció szociális kihívásai </vt:lpstr>
      <vt:lpstr>Szociális nyomás (A vita)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kgt</dc:creator>
  <cp:lastModifiedBy>Kgt</cp:lastModifiedBy>
  <cp:revision>207</cp:revision>
  <dcterms:created xsi:type="dcterms:W3CDTF">2011-12-06T13:04:46Z</dcterms:created>
  <dcterms:modified xsi:type="dcterms:W3CDTF">2019-10-16T10:03:33Z</dcterms:modified>
</cp:coreProperties>
</file>